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tkinson Hyperlegible" charset="1" panose="00000000000000000000"/>
      <p:regular r:id="rId15"/>
    </p:embeddedFont>
    <p:embeddedFont>
      <p:font typeface="Atkinson Hyperlegible Italics" charset="1" panose="00000000000000000000"/>
      <p:regular r:id="rId16"/>
    </p:embeddedFont>
    <p:embeddedFont>
      <p:font typeface="Atkinson Hyperlegible Bold" charset="1" panose="000000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https://docs.metasploit.com" TargetMode="External" Type="http://schemas.openxmlformats.org/officeDocument/2006/relationships/hyperlink"/><Relationship Id="rId4" Target="https://www.trustedsec.com" TargetMode="External" Type="http://schemas.openxmlformats.org/officeDocument/2006/relationships/hyperlink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6" Target="../media/image1.jpeg" Type="http://schemas.openxmlformats.org/officeDocument/2006/relationships/image"/><Relationship Id="rId7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A picture containing drawing  Description automatically generated"/>
          <p:cNvSpPr/>
          <p:nvPr/>
        </p:nvSpPr>
        <p:spPr>
          <a:xfrm flipH="false" flipV="false" rot="0">
            <a:off x="1165860" y="8743474"/>
            <a:ext cx="3983352" cy="995838"/>
          </a:xfrm>
          <a:custGeom>
            <a:avLst/>
            <a:gdLst/>
            <a:ahLst/>
            <a:cxnLst/>
            <a:rect r="r" b="b" t="t" l="l"/>
            <a:pathLst>
              <a:path h="995838" w="3983352">
                <a:moveTo>
                  <a:pt x="0" y="0"/>
                </a:moveTo>
                <a:lnTo>
                  <a:pt x="3983352" y="0"/>
                </a:lnTo>
                <a:lnTo>
                  <a:pt x="3983352" y="995838"/>
                </a:lnTo>
                <a:lnTo>
                  <a:pt x="0" y="9958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956251"/>
            <a:ext cx="11451730" cy="9627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</a:p>
          <a:p>
            <a:pPr algn="ctr">
              <a:lnSpc>
                <a:spcPts val="5880"/>
              </a:lnSpc>
            </a:pPr>
          </a:p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Bhavana Sharma</a:t>
            </a:r>
          </a:p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 (Roll Number - 16010122183)</a:t>
            </a:r>
          </a:p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Tejaswini Shet </a:t>
            </a:r>
          </a:p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( Roll Number - 16010122187)</a:t>
            </a:r>
          </a:p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Vedanti Shukla </a:t>
            </a:r>
          </a:p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( Roll Number - 16010122191 )</a:t>
            </a:r>
          </a:p>
          <a:p>
            <a:pPr algn="ctr">
              <a:lnSpc>
                <a:spcPts val="5880"/>
              </a:lnSpc>
            </a:pPr>
          </a:p>
          <a:p>
            <a:pPr algn="ctr">
              <a:lnSpc>
                <a:spcPts val="5880"/>
              </a:lnSpc>
            </a:pPr>
          </a:p>
          <a:p>
            <a:pPr algn="ctr">
              <a:lnSpc>
                <a:spcPts val="5880"/>
              </a:lnSpc>
            </a:pPr>
          </a:p>
          <a:p>
            <a:pPr algn="ctr">
              <a:lnSpc>
                <a:spcPts val="5880"/>
              </a:lnSpc>
            </a:pPr>
          </a:p>
          <a:p>
            <a:pPr algn="ctr">
              <a:lnSpc>
                <a:spcPts val="5880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1144059" y="-197290"/>
            <a:ext cx="7143941" cy="10484290"/>
          </a:xfrm>
          <a:custGeom>
            <a:avLst/>
            <a:gdLst/>
            <a:ahLst/>
            <a:cxnLst/>
            <a:rect r="r" b="b" t="t" l="l"/>
            <a:pathLst>
              <a:path h="10484290" w="7143941">
                <a:moveTo>
                  <a:pt x="0" y="0"/>
                </a:moveTo>
                <a:lnTo>
                  <a:pt x="7143941" y="0"/>
                </a:lnTo>
                <a:lnTo>
                  <a:pt x="7143941" y="10484290"/>
                </a:lnTo>
                <a:lnTo>
                  <a:pt x="0" y="104842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616" r="0" b="-3616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141601" y="1089601"/>
            <a:ext cx="8026718" cy="673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4"/>
              </a:lnSpc>
              <a:spcBef>
                <a:spcPct val="0"/>
              </a:spcBef>
            </a:pPr>
            <a:r>
              <a:rPr lang="en-US" sz="4800" i="true" u="sng">
                <a:solidFill>
                  <a:srgbClr val="000000"/>
                </a:solidFill>
                <a:latin typeface="Atkinson Hyperlegible Italics"/>
                <a:ea typeface="Atkinson Hyperlegible Italics"/>
                <a:cs typeface="Atkinson Hyperlegible Italics"/>
                <a:sym typeface="Atkinson Hyperlegible Italics"/>
              </a:rPr>
              <a:t>Social-Engineer Toolkit (SET)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08" y="3328"/>
            <a:ext cx="850437" cy="10283672"/>
          </a:xfrm>
          <a:custGeom>
            <a:avLst/>
            <a:gdLst/>
            <a:ahLst/>
            <a:cxnLst/>
            <a:rect r="r" b="b" t="t" l="l"/>
            <a:pathLst>
              <a:path h="10283672" w="850437">
                <a:moveTo>
                  <a:pt x="0" y="0"/>
                </a:moveTo>
                <a:lnTo>
                  <a:pt x="850436" y="0"/>
                </a:lnTo>
                <a:lnTo>
                  <a:pt x="850436" y="10283672"/>
                </a:lnTo>
                <a:lnTo>
                  <a:pt x="0" y="102836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3364" t="0" r="-63364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51344" y="0"/>
            <a:ext cx="314516" cy="8161020"/>
          </a:xfrm>
          <a:custGeom>
            <a:avLst/>
            <a:gdLst/>
            <a:ahLst/>
            <a:cxnLst/>
            <a:rect r="r" b="b" t="t" l="l"/>
            <a:pathLst>
              <a:path h="8161020" w="314516">
                <a:moveTo>
                  <a:pt x="0" y="0"/>
                </a:moveTo>
                <a:lnTo>
                  <a:pt x="314516" y="0"/>
                </a:lnTo>
                <a:lnTo>
                  <a:pt x="314516" y="8161020"/>
                </a:lnTo>
                <a:lnTo>
                  <a:pt x="0" y="81610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7941" t="0" r="-57941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08" y="3328"/>
            <a:ext cx="21047918" cy="10283672"/>
          </a:xfrm>
          <a:custGeom>
            <a:avLst/>
            <a:gdLst/>
            <a:ahLst/>
            <a:cxnLst/>
            <a:rect r="r" b="b" t="t" l="l"/>
            <a:pathLst>
              <a:path h="10283672" w="21047918">
                <a:moveTo>
                  <a:pt x="0" y="0"/>
                </a:moveTo>
                <a:lnTo>
                  <a:pt x="21047918" y="0"/>
                </a:lnTo>
                <a:lnTo>
                  <a:pt x="21047918" y="10283672"/>
                </a:lnTo>
                <a:lnTo>
                  <a:pt x="0" y="102836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545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52500" y="2515229"/>
            <a:ext cx="8477229" cy="5412270"/>
          </a:xfrm>
          <a:custGeom>
            <a:avLst/>
            <a:gdLst/>
            <a:ahLst/>
            <a:cxnLst/>
            <a:rect r="r" b="b" t="t" l="l"/>
            <a:pathLst>
              <a:path h="5412270" w="8477229">
                <a:moveTo>
                  <a:pt x="0" y="0"/>
                </a:moveTo>
                <a:lnTo>
                  <a:pt x="8477229" y="0"/>
                </a:lnTo>
                <a:lnTo>
                  <a:pt x="8477229" y="5412270"/>
                </a:lnTo>
                <a:lnTo>
                  <a:pt x="0" y="54122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67904" y="3328"/>
            <a:ext cx="8020096" cy="10283672"/>
          </a:xfrm>
          <a:custGeom>
            <a:avLst/>
            <a:gdLst/>
            <a:ahLst/>
            <a:cxnLst/>
            <a:rect r="r" b="b" t="t" l="l"/>
            <a:pathLst>
              <a:path h="10283672" w="8020096">
                <a:moveTo>
                  <a:pt x="0" y="0"/>
                </a:moveTo>
                <a:lnTo>
                  <a:pt x="8020096" y="0"/>
                </a:lnTo>
                <a:lnTo>
                  <a:pt x="8020096" y="10283672"/>
                </a:lnTo>
                <a:lnTo>
                  <a:pt x="0" y="102836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5057" t="0" r="-35057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08" y="3328"/>
            <a:ext cx="850437" cy="10283672"/>
          </a:xfrm>
          <a:custGeom>
            <a:avLst/>
            <a:gdLst/>
            <a:ahLst/>
            <a:cxnLst/>
            <a:rect r="r" b="b" t="t" l="l"/>
            <a:pathLst>
              <a:path h="10283672" w="850437">
                <a:moveTo>
                  <a:pt x="0" y="0"/>
                </a:moveTo>
                <a:lnTo>
                  <a:pt x="850436" y="0"/>
                </a:lnTo>
                <a:lnTo>
                  <a:pt x="850436" y="10283672"/>
                </a:lnTo>
                <a:lnTo>
                  <a:pt x="0" y="102836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3364" t="0" r="-63364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51344" y="0"/>
            <a:ext cx="314516" cy="8161020"/>
          </a:xfrm>
          <a:custGeom>
            <a:avLst/>
            <a:gdLst/>
            <a:ahLst/>
            <a:cxnLst/>
            <a:rect r="r" b="b" t="t" l="l"/>
            <a:pathLst>
              <a:path h="8161020" w="314516">
                <a:moveTo>
                  <a:pt x="0" y="0"/>
                </a:moveTo>
                <a:lnTo>
                  <a:pt x="314516" y="0"/>
                </a:lnTo>
                <a:lnTo>
                  <a:pt x="314516" y="8161020"/>
                </a:lnTo>
                <a:lnTo>
                  <a:pt x="0" y="81610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7941" t="0" r="-57941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3328"/>
            <a:ext cx="18282083" cy="10283672"/>
          </a:xfrm>
          <a:custGeom>
            <a:avLst/>
            <a:gdLst/>
            <a:ahLst/>
            <a:cxnLst/>
            <a:rect r="r" b="b" t="t" l="l"/>
            <a:pathLst>
              <a:path h="10283672" w="18282083">
                <a:moveTo>
                  <a:pt x="0" y="0"/>
                </a:moveTo>
                <a:lnTo>
                  <a:pt x="18282083" y="0"/>
                </a:lnTo>
                <a:lnTo>
                  <a:pt x="18282083" y="10283672"/>
                </a:lnTo>
                <a:lnTo>
                  <a:pt x="0" y="102836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08159" y="3328"/>
            <a:ext cx="7579841" cy="10283671"/>
          </a:xfrm>
          <a:custGeom>
            <a:avLst/>
            <a:gdLst/>
            <a:ahLst/>
            <a:cxnLst/>
            <a:rect r="r" b="b" t="t" l="l"/>
            <a:pathLst>
              <a:path h="10283671" w="7579841">
                <a:moveTo>
                  <a:pt x="0" y="0"/>
                </a:moveTo>
                <a:lnTo>
                  <a:pt x="7579841" y="0"/>
                </a:lnTo>
                <a:lnTo>
                  <a:pt x="7579841" y="10283672"/>
                </a:lnTo>
                <a:lnTo>
                  <a:pt x="0" y="102836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11552" y="1884318"/>
            <a:ext cx="6824145" cy="790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84"/>
              </a:lnSpc>
              <a:spcBef>
                <a:spcPct val="0"/>
              </a:spcBef>
            </a:pPr>
          </a:p>
          <a:p>
            <a:pPr algn="l" marL="736523" indent="-368261" lvl="1">
              <a:lnSpc>
                <a:spcPts val="3684"/>
              </a:lnSpc>
              <a:buFont typeface="Arial"/>
              <a:buChar char="•"/>
            </a:pPr>
            <a:r>
              <a:rPr lang="en-US" sz="341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The attack successfully cloned the Instagram login page, making it indistinguishable from the real one.</a:t>
            </a:r>
          </a:p>
          <a:p>
            <a:pPr algn="l" marL="736523" indent="-368261" lvl="1">
              <a:lnSpc>
                <a:spcPts val="3684"/>
              </a:lnSpc>
              <a:buFont typeface="Arial"/>
              <a:buChar char="•"/>
            </a:pPr>
            <a:r>
              <a:rPr lang="en-US" sz="341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User-entered credentials were logged in real-time in the harvester log file.</a:t>
            </a:r>
          </a:p>
          <a:p>
            <a:pPr algn="l" marL="736523" indent="-368261" lvl="1">
              <a:lnSpc>
                <a:spcPts val="3684"/>
              </a:lnSpc>
              <a:buFont typeface="Arial"/>
              <a:buChar char="•"/>
            </a:pPr>
            <a:r>
              <a:rPr lang="en-US" sz="341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The experiment showcased how easy it is for cybercriminals to trick unsuspecting users into revealing sensitive information.</a:t>
            </a:r>
          </a:p>
          <a:p>
            <a:pPr algn="l" marL="736523" indent="-368261" lvl="1">
              <a:lnSpc>
                <a:spcPts val="3684"/>
              </a:lnSpc>
              <a:buFont typeface="Arial"/>
              <a:buChar char="•"/>
            </a:pPr>
            <a:r>
              <a:rPr lang="en-US" sz="3411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The success rate of the attack depends on how well the phishing page is delivered to potential victims.</a:t>
            </a:r>
          </a:p>
          <a:p>
            <a:pPr algn="ctr">
              <a:lnSpc>
                <a:spcPts val="3684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3964669" y="621684"/>
            <a:ext cx="2680573" cy="92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28"/>
              </a:lnSpc>
              <a:spcBef>
                <a:spcPct val="0"/>
              </a:spcBef>
            </a:pPr>
            <a:r>
              <a:rPr lang="en-US" sz="6600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Results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08" y="3328"/>
            <a:ext cx="850437" cy="10283672"/>
          </a:xfrm>
          <a:custGeom>
            <a:avLst/>
            <a:gdLst/>
            <a:ahLst/>
            <a:cxnLst/>
            <a:rect r="r" b="b" t="t" l="l"/>
            <a:pathLst>
              <a:path h="10283672" w="850437">
                <a:moveTo>
                  <a:pt x="0" y="0"/>
                </a:moveTo>
                <a:lnTo>
                  <a:pt x="850436" y="0"/>
                </a:lnTo>
                <a:lnTo>
                  <a:pt x="850436" y="10283672"/>
                </a:lnTo>
                <a:lnTo>
                  <a:pt x="0" y="102836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3364" t="0" r="-63364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51344" y="0"/>
            <a:ext cx="314516" cy="8161020"/>
          </a:xfrm>
          <a:custGeom>
            <a:avLst/>
            <a:gdLst/>
            <a:ahLst/>
            <a:cxnLst/>
            <a:rect r="r" b="b" t="t" l="l"/>
            <a:pathLst>
              <a:path h="8161020" w="314516">
                <a:moveTo>
                  <a:pt x="0" y="0"/>
                </a:moveTo>
                <a:lnTo>
                  <a:pt x="314516" y="0"/>
                </a:lnTo>
                <a:lnTo>
                  <a:pt x="314516" y="8161020"/>
                </a:lnTo>
                <a:lnTo>
                  <a:pt x="0" y="81610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7941" t="0" r="-57941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08" y="3328"/>
            <a:ext cx="18529138" cy="10283672"/>
          </a:xfrm>
          <a:custGeom>
            <a:avLst/>
            <a:gdLst/>
            <a:ahLst/>
            <a:cxnLst/>
            <a:rect r="r" b="b" t="t" l="l"/>
            <a:pathLst>
              <a:path h="10283672" w="18529138">
                <a:moveTo>
                  <a:pt x="0" y="0"/>
                </a:moveTo>
                <a:lnTo>
                  <a:pt x="18529137" y="0"/>
                </a:lnTo>
                <a:lnTo>
                  <a:pt x="18529137" y="10283672"/>
                </a:lnTo>
                <a:lnTo>
                  <a:pt x="0" y="102836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38920" y="331709"/>
            <a:ext cx="16343158" cy="1451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6"/>
              </a:lnSpc>
            </a:pPr>
            <a:r>
              <a:rPr lang="en-US" sz="5218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Conclusion</a:t>
            </a:r>
          </a:p>
          <a:p>
            <a:pPr algn="ctr">
              <a:lnSpc>
                <a:spcPts val="5636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58962" y="1331945"/>
            <a:ext cx="18129036" cy="8166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601" indent="-431801" lvl="1">
              <a:lnSpc>
                <a:spcPts val="4320"/>
              </a:lnSpc>
              <a:buFont typeface="Arial"/>
              <a:buChar char="•"/>
            </a:pPr>
            <a:r>
              <a:rPr lang="en-US" b="true" sz="4000">
                <a:solidFill>
                  <a:srgbClr val="262626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Credential harvesting is a major cybersecurity threat</a:t>
            </a:r>
            <a:r>
              <a:rPr lang="en-US" sz="4000">
                <a:solidFill>
                  <a:srgbClr val="262626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 where attackers exploit user trust to steal sensitive information.</a:t>
            </a:r>
          </a:p>
          <a:p>
            <a:pPr algn="l" marL="863601" indent="-431801" lvl="1">
              <a:lnSpc>
                <a:spcPts val="4320"/>
              </a:lnSpc>
              <a:buFont typeface="Arial"/>
              <a:buChar char="•"/>
            </a:pPr>
            <a:r>
              <a:rPr lang="en-US" b="true" sz="4000">
                <a:solidFill>
                  <a:srgbClr val="262626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SET’s Site Cloner effectively replicates login pages</a:t>
            </a:r>
            <a:r>
              <a:rPr lang="en-US" sz="4000">
                <a:solidFill>
                  <a:srgbClr val="262626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, demonstrating how phishing attacks work.</a:t>
            </a:r>
          </a:p>
          <a:p>
            <a:pPr algn="l" marL="863601" indent="-431801" lvl="1">
              <a:lnSpc>
                <a:spcPts val="4320"/>
              </a:lnSpc>
              <a:buFont typeface="Arial"/>
              <a:buChar char="•"/>
            </a:pPr>
            <a:r>
              <a:rPr lang="en-US" b="true" sz="4000">
                <a:solidFill>
                  <a:srgbClr val="262626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Two-Factor Authentication (2FA) is crucial</a:t>
            </a:r>
            <a:r>
              <a:rPr lang="en-US" sz="4000">
                <a:solidFill>
                  <a:srgbClr val="262626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 in preventing unauthorized access even if credentials are compromised.</a:t>
            </a:r>
          </a:p>
          <a:p>
            <a:pPr algn="l" marL="863601" indent="-431801" lvl="1">
              <a:lnSpc>
                <a:spcPts val="4320"/>
              </a:lnSpc>
              <a:buFont typeface="Arial"/>
              <a:buChar char="•"/>
            </a:pPr>
            <a:r>
              <a:rPr lang="en-US" b="true" sz="4000">
                <a:solidFill>
                  <a:srgbClr val="262626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Phishing awareness training is necessary</a:t>
            </a:r>
            <a:r>
              <a:rPr lang="en-US" sz="4000">
                <a:solidFill>
                  <a:srgbClr val="262626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 to help users recognize and avoid fraudulent websites.</a:t>
            </a:r>
          </a:p>
          <a:p>
            <a:pPr algn="l" marL="863601" indent="-431801" lvl="1">
              <a:lnSpc>
                <a:spcPts val="4320"/>
              </a:lnSpc>
              <a:buFont typeface="Arial"/>
              <a:buChar char="•"/>
            </a:pPr>
            <a:r>
              <a:rPr lang="en-US" b="true" sz="4000">
                <a:solidFill>
                  <a:srgbClr val="262626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Secure login mechanisms</a:t>
            </a:r>
            <a:r>
              <a:rPr lang="en-US" sz="4000">
                <a:solidFill>
                  <a:srgbClr val="262626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 like password managers, login alerts, and AI-driven phishing detection should be implemented.</a:t>
            </a:r>
          </a:p>
          <a:p>
            <a:pPr algn="l" marL="863601" indent="-431801" lvl="1">
              <a:lnSpc>
                <a:spcPts val="4320"/>
              </a:lnSpc>
              <a:buFont typeface="Arial"/>
              <a:buChar char="•"/>
            </a:pPr>
            <a:r>
              <a:rPr lang="en-US" b="true" sz="4000">
                <a:solidFill>
                  <a:srgbClr val="262626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Ethical hackers use this method to test security systems</a:t>
            </a:r>
            <a:r>
              <a:rPr lang="en-US" sz="4000">
                <a:solidFill>
                  <a:srgbClr val="262626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, helping organizations strengthen their defenses.</a:t>
            </a:r>
          </a:p>
          <a:p>
            <a:pPr algn="l" marL="863601" indent="-431801" lvl="1">
              <a:lnSpc>
                <a:spcPts val="4320"/>
              </a:lnSpc>
              <a:buFont typeface="Arial"/>
              <a:buChar char="•"/>
            </a:pPr>
            <a:r>
              <a:rPr lang="en-US" b="true" sz="4000">
                <a:solidFill>
                  <a:srgbClr val="262626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Continuous adaptation to evolving threats</a:t>
            </a:r>
            <a:r>
              <a:rPr lang="en-US" sz="4000">
                <a:solidFill>
                  <a:srgbClr val="262626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 is essential to safeguard users and systems from credential theft.</a:t>
            </a:r>
          </a:p>
          <a:p>
            <a:pPr algn="l">
              <a:lnSpc>
                <a:spcPts val="432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38920" y="453867"/>
            <a:ext cx="16343158" cy="7367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6"/>
              </a:lnSpc>
            </a:pPr>
            <a:r>
              <a:rPr lang="en-US" sz="5218">
                <a:solidFill>
                  <a:srgbClr val="000000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References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5400000">
            <a:off x="8821011" y="851301"/>
            <a:ext cx="578976" cy="18354998"/>
          </a:xfrm>
          <a:custGeom>
            <a:avLst/>
            <a:gdLst/>
            <a:ahLst/>
            <a:cxnLst/>
            <a:rect r="r" b="b" t="t" l="l"/>
            <a:pathLst>
              <a:path h="18354998" w="578976">
                <a:moveTo>
                  <a:pt x="0" y="0"/>
                </a:moveTo>
                <a:lnTo>
                  <a:pt x="578976" y="0"/>
                </a:lnTo>
                <a:lnTo>
                  <a:pt x="578976" y="18354997"/>
                </a:lnTo>
                <a:lnTo>
                  <a:pt x="0" y="183549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7211" t="0" r="-247211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34388" y="2558557"/>
            <a:ext cx="15235541" cy="4488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8441" indent="-354221" lvl="1">
              <a:lnSpc>
                <a:spcPts val="3543"/>
              </a:lnSpc>
              <a:buFont typeface="Arial"/>
              <a:buChar char="•"/>
            </a:pPr>
            <a:r>
              <a:rPr lang="en-US" sz="3281">
                <a:solidFill>
                  <a:srgbClr val="262626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[1] D. Kennedy, "The Social-Engineer Toolkit (SET): Automating Social Engineering Attacks," Black Hat, 2018.</a:t>
            </a:r>
          </a:p>
          <a:p>
            <a:pPr algn="l" marL="708441" indent="-354221" lvl="1">
              <a:lnSpc>
                <a:spcPts val="3543"/>
              </a:lnSpc>
              <a:buFont typeface="Arial"/>
              <a:buChar char="•"/>
            </a:pPr>
            <a:r>
              <a:rPr lang="en-US" sz="3281">
                <a:solidFill>
                  <a:srgbClr val="262626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[2] A. Kumar, "Phishing Techniques and Countermeasures in Cybersecurity," IEEE Transactions on Information Forensics, vol. 12, no. 3, pp. 456-468, 2021.</a:t>
            </a:r>
          </a:p>
          <a:p>
            <a:pPr algn="l" marL="708441" indent="-354221" lvl="1">
              <a:lnSpc>
                <a:spcPts val="3543"/>
              </a:lnSpc>
              <a:buFont typeface="Arial"/>
              <a:buChar char="•"/>
            </a:pPr>
            <a:r>
              <a:rPr lang="en-US" sz="3281">
                <a:solidFill>
                  <a:srgbClr val="262626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[3] Metasploit Documentation, "Metasploit Framework Usage Guide," 2023. Available: </a:t>
            </a:r>
            <a:r>
              <a:rPr lang="en-US" sz="3281" u="sng">
                <a:solidFill>
                  <a:srgbClr val="262626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  <a:hlinkClick r:id="rId3" tooltip="https://docs.metasploit.com"/>
              </a:rPr>
              <a:t>https://docs.metasploit.com</a:t>
            </a:r>
          </a:p>
          <a:p>
            <a:pPr algn="l" marL="708441" indent="-354221" lvl="1">
              <a:lnSpc>
                <a:spcPts val="3543"/>
              </a:lnSpc>
              <a:buFont typeface="Arial"/>
              <a:buChar char="•"/>
            </a:pPr>
            <a:r>
              <a:rPr lang="en-US" sz="3281">
                <a:solidFill>
                  <a:srgbClr val="262626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[4] Offensive Security, "SET Toolkit Documentation," 2023. Available: </a:t>
            </a:r>
            <a:r>
              <a:rPr lang="en-US" sz="3281" u="sng">
                <a:solidFill>
                  <a:srgbClr val="262626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  <a:hlinkClick r:id="rId4" tooltip="https://www.trustedsec.com"/>
              </a:rPr>
              <a:t>https://www.trustedsec.com</a:t>
            </a:r>
          </a:p>
          <a:p>
            <a:pPr algn="l" marL="708441" indent="-354221" lvl="1">
              <a:lnSpc>
                <a:spcPts val="3543"/>
              </a:lnSpc>
              <a:buFont typeface="Arial"/>
              <a:buChar char="•"/>
            </a:pPr>
            <a:r>
              <a:rPr lang="en-US" sz="3281">
                <a:solidFill>
                  <a:srgbClr val="262626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[5] C. Hadnagy, "Social Engineering: The Art of Human Hacking," Wiley, 2018.</a:t>
            </a:r>
          </a:p>
          <a:p>
            <a:pPr algn="l">
              <a:lnSpc>
                <a:spcPts val="3543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585532" y="0"/>
            <a:ext cx="1702468" cy="10283672"/>
          </a:xfrm>
          <a:custGeom>
            <a:avLst/>
            <a:gdLst/>
            <a:ahLst/>
            <a:cxnLst/>
            <a:rect r="r" b="b" t="t" l="l"/>
            <a:pathLst>
              <a:path h="10283672" w="1702468">
                <a:moveTo>
                  <a:pt x="0" y="0"/>
                </a:moveTo>
                <a:lnTo>
                  <a:pt x="1702468" y="0"/>
                </a:lnTo>
                <a:lnTo>
                  <a:pt x="1702468" y="10283672"/>
                </a:lnTo>
                <a:lnTo>
                  <a:pt x="0" y="102836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335" t="0" r="-5922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230100" y="8545000"/>
            <a:ext cx="788068" cy="1738671"/>
          </a:xfrm>
          <a:custGeom>
            <a:avLst/>
            <a:gdLst/>
            <a:ahLst/>
            <a:cxnLst/>
            <a:rect r="r" b="b" t="t" l="l"/>
            <a:pathLst>
              <a:path h="1738671" w="788068">
                <a:moveTo>
                  <a:pt x="0" y="0"/>
                </a:moveTo>
                <a:lnTo>
                  <a:pt x="788068" y="0"/>
                </a:lnTo>
                <a:lnTo>
                  <a:pt x="788068" y="1738672"/>
                </a:lnTo>
                <a:lnTo>
                  <a:pt x="0" y="17386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22395" r="0" b="-222395"/>
            </a:stretch>
          </a:blipFill>
        </p:spPr>
      </p:sp>
      <p:sp>
        <p:nvSpPr>
          <p:cNvPr name="Freeform 4" id="4" descr="A close up of a sign  Description automatically generated"/>
          <p:cNvSpPr/>
          <p:nvPr/>
        </p:nvSpPr>
        <p:spPr>
          <a:xfrm flipH="false" flipV="false" rot="0">
            <a:off x="10454186" y="8903906"/>
            <a:ext cx="1303025" cy="971230"/>
          </a:xfrm>
          <a:custGeom>
            <a:avLst/>
            <a:gdLst/>
            <a:ahLst/>
            <a:cxnLst/>
            <a:rect r="r" b="b" t="t" l="l"/>
            <a:pathLst>
              <a:path h="971230" w="1303025">
                <a:moveTo>
                  <a:pt x="0" y="0"/>
                </a:moveTo>
                <a:lnTo>
                  <a:pt x="1303025" y="0"/>
                </a:lnTo>
                <a:lnTo>
                  <a:pt x="1303025" y="971231"/>
                </a:lnTo>
                <a:lnTo>
                  <a:pt x="0" y="9712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70" r="0" b="-7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5400000">
            <a:off x="13932514" y="7632971"/>
            <a:ext cx="1738671" cy="3567363"/>
          </a:xfrm>
          <a:custGeom>
            <a:avLst/>
            <a:gdLst/>
            <a:ahLst/>
            <a:cxnLst/>
            <a:rect r="r" b="b" t="t" l="l"/>
            <a:pathLst>
              <a:path h="3567363" w="1738671">
                <a:moveTo>
                  <a:pt x="0" y="0"/>
                </a:moveTo>
                <a:lnTo>
                  <a:pt x="1738672" y="0"/>
                </a:lnTo>
                <a:lnTo>
                  <a:pt x="1738672" y="3567363"/>
                </a:lnTo>
                <a:lnTo>
                  <a:pt x="0" y="356736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95054" r="0" b="-95054"/>
            </a:stretch>
          </a:blipFill>
        </p:spPr>
      </p:sp>
      <p:sp>
        <p:nvSpPr>
          <p:cNvPr name="Freeform 6" id="6" descr="A picture containing drawing  Description automatically generated"/>
          <p:cNvSpPr/>
          <p:nvPr/>
        </p:nvSpPr>
        <p:spPr>
          <a:xfrm flipH="false" flipV="false" rot="0">
            <a:off x="293205" y="8903906"/>
            <a:ext cx="3984182" cy="996045"/>
          </a:xfrm>
          <a:custGeom>
            <a:avLst/>
            <a:gdLst/>
            <a:ahLst/>
            <a:cxnLst/>
            <a:rect r="r" b="b" t="t" l="l"/>
            <a:pathLst>
              <a:path h="996045" w="3984182">
                <a:moveTo>
                  <a:pt x="0" y="0"/>
                </a:moveTo>
                <a:lnTo>
                  <a:pt x="3984181" y="0"/>
                </a:lnTo>
                <a:lnTo>
                  <a:pt x="3984181" y="996045"/>
                </a:lnTo>
                <a:lnTo>
                  <a:pt x="0" y="99604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525430" y="1938803"/>
            <a:ext cx="7098704" cy="5885635"/>
          </a:xfrm>
          <a:custGeom>
            <a:avLst/>
            <a:gdLst/>
            <a:ahLst/>
            <a:cxnLst/>
            <a:rect r="r" b="b" t="t" l="l"/>
            <a:pathLst>
              <a:path h="5885635" w="7098704">
                <a:moveTo>
                  <a:pt x="0" y="0"/>
                </a:moveTo>
                <a:lnTo>
                  <a:pt x="7098704" y="0"/>
                </a:lnTo>
                <a:lnTo>
                  <a:pt x="7098704" y="5885634"/>
                </a:lnTo>
                <a:lnTo>
                  <a:pt x="0" y="588563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DAGT64DHxJk</dc:identifier>
  <dcterms:modified xsi:type="dcterms:W3CDTF">2011-08-01T06:04:30Z</dcterms:modified>
  <cp:revision>1</cp:revision>
  <dc:title>Group_number_14_IS_IA1(PPT)</dc:title>
</cp:coreProperties>
</file>

<file path=docProps/thumbnail.jpeg>
</file>